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25" r:id="rId2"/>
    <p:sldId id="424" r:id="rId3"/>
    <p:sldId id="363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79" r:id="rId13"/>
    <p:sldId id="436" r:id="rId14"/>
    <p:sldId id="437" r:id="rId15"/>
    <p:sldId id="438" r:id="rId16"/>
    <p:sldId id="480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26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82" r:id="rId41"/>
    <p:sldId id="481" r:id="rId42"/>
    <p:sldId id="483" r:id="rId43"/>
    <p:sldId id="484" r:id="rId44"/>
    <p:sldId id="485" r:id="rId45"/>
    <p:sldId id="486" r:id="rId46"/>
    <p:sldId id="487" r:id="rId47"/>
    <p:sldId id="488" r:id="rId48"/>
    <p:sldId id="427" r:id="rId49"/>
    <p:sldId id="461" r:id="rId50"/>
    <p:sldId id="462" r:id="rId51"/>
    <p:sldId id="463" r:id="rId52"/>
    <p:sldId id="465" r:id="rId53"/>
    <p:sldId id="464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</p:sldIdLst>
  <p:sldSz cx="12192000" cy="6858000"/>
  <p:notesSz cx="6858000" cy="9144000"/>
  <p:embeddedFontLst>
    <p:embeddedFont>
      <p:font typeface="맑은 고딕" panose="020B0503020000020004" pitchFamily="50" charset="-127"/>
      <p:regular r:id="rId70"/>
      <p:bold r:id="rId71"/>
    </p:embeddedFont>
    <p:embeddedFont>
      <p:font typeface="Cambria Math" panose="02040503050406030204" pitchFamily="18" charset="0"/>
      <p:regular r:id="rId7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5" autoAdjust="0"/>
    <p:restoredTop sz="94160" autoAdjust="0"/>
  </p:normalViewPr>
  <p:slideViewPr>
    <p:cSldViewPr showGuides="1">
      <p:cViewPr varScale="1">
        <p:scale>
          <a:sx n="164" d="100"/>
          <a:sy n="164" d="100"/>
        </p:scale>
        <p:origin x="552" y="132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5BA7468-9609-4F4B-B742-8EF65EB87A00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2022-04-12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AEDCD0BE-7364-424D-B349-514108EB9E2B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352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5C92FD5-004E-47A0-A7BC-64CAF363D3CA}" type="datetimeFigureOut">
              <a:rPr lang="ko-KR" altLang="en-US" smtClean="0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20BC95C8-F548-4A5D-9C61-DC2007CC26A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0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72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0725629-3016-41AE-B9FB-C53E4DC6E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070A73-4431-41F0-B5EF-68D383D35C4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05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F34F3D-05F2-4157-A17B-EA7A3A742C91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확률분포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3B80D-EF2A-4DE1-95A2-1EEB0B71A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33931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5204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확률분포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6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46740C11-1829-4E5D-9736-A86062A1F1F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/59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487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BD93D1-8498-4C1C-AB2C-5E72AB8E2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4D1C1-A304-4DF4-B69D-E46629D3E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12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817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793F8F-CC61-466E-A56C-DE927024C606}" type="datetime1">
              <a:rPr lang="ko-KR" altLang="en-US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225DFC31-A76B-46A5-A7F7-A6B754341C0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포아송분포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확률분포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이항분포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제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확률분포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전체의 눈금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 60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개</a:t>
                </a: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∴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눈금이 머무를 확률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  <m:t>60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초침이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45~55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사이에 있어야 하므로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간격은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55-45=10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                </a:t>
                </a:r>
              </a:p>
            </p:txBody>
          </p:sp>
        </mc:Choice>
        <mc:Fallback xmlns="">
          <p:sp>
            <p:nvSpPr>
              <p:cNvPr id="19459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_x80937680">
            <a:extLst>
              <a:ext uri="{FF2B5EF4-FFF2-40B4-BE49-F238E27FC236}">
                <a16:creationId xmlns:a16="http://schemas.microsoft.com/office/drawing/2014/main" id="{A2D807F9-4053-4E14-BB1A-B92B444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284984"/>
            <a:ext cx="3672408" cy="5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75727184">
            <a:extLst>
              <a:ext uri="{FF2B5EF4-FFF2-40B4-BE49-F238E27FC236}">
                <a16:creationId xmlns:a16="http://schemas.microsoft.com/office/drawing/2014/main" id="{260E3BF7-2585-4F00-85CB-9BD08EC8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779655"/>
            <a:ext cx="3816424" cy="2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048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정규분포 </a:t>
            </a:r>
            <a:r>
              <a:rPr lang="en-US" altLang="ko-KR" dirty="0">
                <a:sym typeface="Wingdings" pitchFamily="2" charset="2"/>
              </a:rPr>
              <a:t>(normal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축적된 데이터를 기준으로 미래를 예측할 수 있는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통계학에서 가장 많이 사용되는 분포이며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평균과 분산만으로 그 특성을 모두 설명할 수 있어 아주 편리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94E167-B94D-4C0E-A581-4071A790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1" y="3000584"/>
            <a:ext cx="1650559" cy="250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B9B785-50CB-4E55-8BAD-CAC3B4BA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74" y="3508542"/>
            <a:ext cx="4464496" cy="742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554F88-FEA2-4778-AD5F-D1B09306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164" y="4368787"/>
            <a:ext cx="3961060" cy="2389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9E4D5BA-A7E5-47C2-AAAC-AECA7143A6C8}"/>
              </a:ext>
            </a:extLst>
          </p:cNvPr>
          <p:cNvGrpSpPr/>
          <p:nvPr/>
        </p:nvGrpSpPr>
        <p:grpSpPr>
          <a:xfrm>
            <a:off x="2063552" y="2924944"/>
            <a:ext cx="5724128" cy="326375"/>
            <a:chOff x="2063552" y="2958383"/>
            <a:chExt cx="5724128" cy="3263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F0088A-07D9-4789-8A4E-4152A9C3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3552" y="2996953"/>
              <a:ext cx="5724128" cy="2878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0AB8AD3-B0F9-4BDF-B9B0-1094C799BCF5}"/>
                    </a:ext>
                  </a:extLst>
                </p:cNvPr>
                <p:cNvSpPr txBox="1"/>
                <p:nvPr/>
              </p:nvSpPr>
              <p:spPr>
                <a:xfrm>
                  <a:off x="3719736" y="2958383"/>
                  <a:ext cx="126578" cy="3263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ko-KR" altLang="en-US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0AB8AD3-B0F9-4BDF-B9B0-1094C799B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736" y="2958383"/>
                  <a:ext cx="126578" cy="326375"/>
                </a:xfrm>
                <a:prstGeom prst="rect">
                  <a:avLst/>
                </a:prstGeom>
                <a:blipFill>
                  <a:blip r:embed="rId6"/>
                  <a:stretch>
                    <a:fillRect l="-38095" r="-952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90BC5-0F81-4E3A-AE37-631CBBB4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88" y="1063934"/>
            <a:ext cx="6389701" cy="56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5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표준정규분포</a:t>
            </a:r>
            <a:r>
              <a:rPr lang="en-US" altLang="ko-KR" dirty="0"/>
              <a:t>(standard 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정규분포를 비교할 수 있도록 여러 개의 분포를 어떤 하나의 기준으로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=0,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재배치해서 각 분포를 비교할 수 있도록 표준화된 분포</a:t>
            </a:r>
          </a:p>
        </p:txBody>
      </p:sp>
      <p:sp>
        <p:nvSpPr>
          <p:cNvPr id="5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2564091"/>
            <a:ext cx="8713663" cy="3974822"/>
          </a:xfrm>
          <a:prstGeom prst="rect">
            <a:avLst/>
          </a:prstGeom>
          <a:blipFill rotWithShape="0">
            <a:blip r:embed="rId2"/>
            <a:srcRect/>
            <a:stretch>
              <a:fillRect l="-559" t="-37670" r="-559" b="1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𝑍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값이 구간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0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속할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확률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𝑃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(0≤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𝑍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는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2"/>
                <a:stretch>
                  <a:fillRect l="-635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BFD7AB9-5EDC-44D5-AE3D-DC5161C8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2" y="2610317"/>
            <a:ext cx="5217275" cy="298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F2FAD2-3370-4A87-A3CC-6F604E77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245741"/>
            <a:ext cx="7776864" cy="43665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355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45"/>
          <a:stretch>
            <a:fillRect/>
          </a:stretch>
        </p:blipFill>
        <p:spPr bwMode="auto">
          <a:xfrm>
            <a:off x="2279650" y="981076"/>
            <a:ext cx="750093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61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45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3"/>
          <a:stretch>
            <a:fillRect/>
          </a:stretch>
        </p:blipFill>
        <p:spPr bwMode="auto">
          <a:xfrm>
            <a:off x="2279650" y="1184276"/>
            <a:ext cx="750093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230564"/>
            <a:ext cx="7500938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DD5FF-EB24-4A0A-9373-DF3F2F4B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4" y="1484784"/>
            <a:ext cx="7896869" cy="12244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&gt;185</m:t>
                          </m:r>
                        </m:e>
                      </m:d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를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표준정규분포로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변경하면</m:t>
                      </m:r>
                    </m:oMath>
                  </m:oMathPara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kumimoji="0" lang="ko-KR" altLang="en-US" sz="1800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𝓏</m:t>
                          </m:r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&gt;1.5</m:t>
                          </m:r>
                        </m:e>
                      </m:d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𝓏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가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1.5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보다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큰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부분의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확률을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구해야하므로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,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=1.5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때까지의 누적확률을 빼야 한다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1−0.933193=0.066807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확률은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6.68%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kumimoji="0"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blipFill>
                <a:blip r:embed="rId3"/>
                <a:stretch>
                  <a:fillRect l="-720" b="-3349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6FBEF2E-B9A5-4E99-ADD7-7F922BDE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2053605"/>
            <a:ext cx="42291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확률분포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확률분포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균등분포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정규분포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표준정규분포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1DE50-71E1-45DC-A7B5-2604F0B1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50" y="1412777"/>
            <a:ext cx="7889701" cy="48372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6E84BF-30F5-499A-913F-44593495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38" y="1268760"/>
            <a:ext cx="8105725" cy="49782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230E9-08E3-4F13-B291-91FBB575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77" y="1194816"/>
            <a:ext cx="8263646" cy="50665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B3CBE-064A-4E22-90E6-750E4B61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30" y="1268761"/>
            <a:ext cx="8249741" cy="50579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28354-2DA5-4B23-AADF-E54105BF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26" y="1196753"/>
            <a:ext cx="8321749" cy="51021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67FEC-622E-459B-9AE4-024CDAF3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9" y="1268761"/>
            <a:ext cx="8307462" cy="4580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D0EDE-1ABD-4E4E-93FA-52B9E58F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196752"/>
            <a:ext cx="8177733" cy="5013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48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19263"/>
            <a:ext cx="8135938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이항분포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8697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베르누이 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이항분포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이항분포의 확률 계산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정규근사를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통한 이항분포의 연속성 수정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EF46E-A86E-4D25-9387-61F1945E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16" y="1268760"/>
            <a:ext cx="7884368" cy="5261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C33CE9-84D1-4364-B944-492F862E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96" y="1124745"/>
            <a:ext cx="6155209" cy="5424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베르누이분포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이항분포에서 베르누이 시행과 베르누이 분포를 먼저 알아야 하는 이유는 베르누이 시행의 결과를 바탕으로 이항분포를 설명하기 때문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>
                <a:sym typeface="Wingdings" panose="05000000000000000000" pitchFamily="2" charset="2"/>
              </a:rPr>
              <a:t>베르누이 시행 </a:t>
            </a:r>
            <a:r>
              <a:rPr lang="en-US" altLang="ko-KR" dirty="0">
                <a:sym typeface="Wingdings" panose="05000000000000000000" pitchFamily="2" charset="2"/>
              </a:rPr>
              <a:t>(Bernoulli's trials)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서로 반대되는 사건이 일어나는 실험을 반복적으로 실행하는 것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서로 반대되는 사건이란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반드시 두 개만 존재하며 절대 동시에 발생하지 않는 배타적인 사건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동전 던지기와 주사위 던지기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베르누이분포</a:t>
            </a:r>
          </a:p>
        </p:txBody>
      </p:sp>
      <p:pic>
        <p:nvPicPr>
          <p:cNvPr id="3891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4797426"/>
            <a:ext cx="5122863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베르누이 분포</a:t>
            </a:r>
            <a:r>
              <a:rPr lang="en-US" altLang="ko-KR" dirty="0"/>
              <a:t>(</a:t>
            </a:r>
            <a:r>
              <a:rPr lang="en-US" altLang="ko-KR" dirty="0" err="1"/>
              <a:t>bernoulli’s</a:t>
            </a:r>
            <a:r>
              <a:rPr lang="en-US" altLang="ko-KR" dirty="0"/>
              <a:t> distribution)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4" y="1600201"/>
            <a:ext cx="8785672" cy="4938713"/>
          </a:xfrm>
          <a:prstGeom prst="rect">
            <a:avLst/>
          </a:prstGeom>
          <a:blipFill rotWithShape="0">
            <a:blip r:embed="rId3"/>
            <a:srcRect/>
            <a:stretch>
              <a:fillRect l="-555" t="-10800" r="-625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994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284539"/>
            <a:ext cx="34559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4" y="3956050"/>
            <a:ext cx="88423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4352926"/>
            <a:ext cx="16192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5276850"/>
            <a:ext cx="1474787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이항분포 </a:t>
            </a:r>
            <a:r>
              <a:rPr lang="en-US" altLang="ko-KR" dirty="0"/>
              <a:t>(binomial distribution)</a:t>
            </a:r>
            <a:endParaRPr lang="ko-KR" altLang="en-US" dirty="0"/>
          </a:p>
        </p:txBody>
      </p:sp>
      <p:sp>
        <p:nvSpPr>
          <p:cNvPr id="9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1586753"/>
            <a:ext cx="8642350" cy="4952160"/>
          </a:xfrm>
          <a:prstGeom prst="rect">
            <a:avLst/>
          </a:prstGeom>
          <a:blipFill rotWithShape="0">
            <a:blip r:embed="rId6"/>
            <a:srcRect/>
            <a:stretch>
              <a:fillRect l="-564" t="-10500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4096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2815257"/>
            <a:ext cx="52927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270871"/>
            <a:ext cx="226695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3902696"/>
            <a:ext cx="489585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atinLnBrk="0"/>
                <a:r>
                  <a:rPr lang="ko-KR" altLang="en-US" dirty="0"/>
                  <a:t>이항분포의 확률은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번의 시행에서 성공확률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/>
                  <a:t>번 나타날 확률이며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번의 시행에서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/>
                  <a:t>번 관찰되는 것은 조합 </a:t>
                </a:r>
                <a14:m>
                  <m:oMath xmlns:m="http://schemas.openxmlformats.org/officeDocument/2006/math">
                    <m:r>
                      <a:rPr lang="en-US" altLang="ko-KR" i="1" baseline="-25000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  <m:r>
                      <a:rPr lang="en-US" altLang="ko-KR" i="1" baseline="-25000" dirty="0" smtClean="0">
                        <a:latin typeface="Cambria Math"/>
                      </a:rPr>
                      <m:t>𝑟</m:t>
                    </m:r>
                    <m:r>
                      <a:rPr lang="en-US" altLang="ko-KR" b="1" i="1" baseline="-2500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baseline="-25000" dirty="0"/>
                  <a:t> </a:t>
                </a:r>
                <a:r>
                  <a:rPr lang="ko-KR" altLang="en-US" dirty="0"/>
                  <a:t>로 표현할 수 있음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43D57-ABAB-4904-AF0C-C169B7CD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84" y="1570575"/>
            <a:ext cx="8460432" cy="24863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3011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9" b="83225"/>
          <a:stretch/>
        </p:blipFill>
        <p:spPr bwMode="auto">
          <a:xfrm>
            <a:off x="2027239" y="1628776"/>
            <a:ext cx="2335756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3"/>
          <p:cNvSpPr txBox="1">
            <a:spLocks noChangeArrowheads="1"/>
          </p:cNvSpPr>
          <p:nvPr/>
        </p:nvSpPr>
        <p:spPr bwMode="auto">
          <a:xfrm>
            <a:off x="2098675" y="3573464"/>
            <a:ext cx="5413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sym typeface="Wingdings" pitchFamily="2" charset="2"/>
              </a:rPr>
              <a:t></a:t>
            </a:r>
            <a:endParaRPr lang="ko-KR" altLang="en-US" sz="18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4300310" y="1531640"/>
            <a:ext cx="4216672" cy="457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이므로 확률함수를 구하며 다음과 같다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8"/>
          <a:stretch/>
        </p:blipFill>
        <p:spPr bwMode="auto">
          <a:xfrm>
            <a:off x="2027239" y="2124891"/>
            <a:ext cx="7056437" cy="102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523762" y="3547864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8.31%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확률로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𝐴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의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적성에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맞는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2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개의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업체가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참가하게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것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3762" y="3547864"/>
                <a:ext cx="4216672" cy="457200"/>
              </a:xfrm>
              <a:prstGeom prst="rect">
                <a:avLst/>
              </a:prstGeom>
              <a:blipFill>
                <a:blip r:embed="rId4"/>
                <a:stretch>
                  <a:fillRect b="-7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68690-3FAF-415E-9380-8E9F561C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73" y="1340769"/>
            <a:ext cx="8235454" cy="49430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3D779-F830-4E37-9364-5A3BD0FA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30" y="1340768"/>
            <a:ext cx="8249741" cy="49707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4AA10-7895-4163-A7AC-17A9C8D6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340769"/>
            <a:ext cx="8177733" cy="492738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C0B51-07E8-4182-BFF1-BE47C272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340768"/>
            <a:ext cx="8177733" cy="49187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확률분포의 정의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확률분포</a:t>
            </a:r>
            <a:r>
              <a:rPr lang="en-US" altLang="ko-KR" sz="1800" b="0" dirty="0">
                <a:solidFill>
                  <a:schemeClr val="tx1"/>
                </a:solidFill>
              </a:rPr>
              <a:t>(probability distribution)</a:t>
            </a:r>
            <a:r>
              <a:rPr lang="ko-KR" altLang="en-US" sz="1800" b="0" dirty="0">
                <a:solidFill>
                  <a:schemeClr val="tx1"/>
                </a:solidFill>
              </a:rPr>
              <a:t>는 미래에 발생할 사건에 대해 확률을 나열한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확률분포는 그래프나 표로 나타낸다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가지 대안 가운데 하나를 선택해야 하는 경우에는 정보의 양이 많을수록 의사결정을 하는 데 유리하다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장에서 살펴본 월드컵과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사례에서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점주가 위험 기피자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(risk-averter)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더 적게 준비하여 낭비를 피할 것이며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반대로 위험 선호자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(risk-lover)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좀 더 준비하여 적극적으로 판촉 활동을 벌일 수도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2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93DEC-F93A-4ABD-9E1A-6DA04535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196752"/>
            <a:ext cx="7038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90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8CC34-CFC1-42C5-AD91-A1E78DBF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92" y="1340769"/>
            <a:ext cx="8240216" cy="48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4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DDF50498-3846-4271-904B-EAE3109D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4" y="1066801"/>
            <a:ext cx="8929687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이항분포에서도 정규분포를 이용할 수 있다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이산형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정규분포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연속적인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이항분포의 확률을 알고 있더라도 충분히 많은 실험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예를 들어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천 회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해서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 확률이 맞다는 것을 확인하는 과정을 거쳐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정규근사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(asymptotic normality)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한다는 것을 확인하기 위함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그러나 충분히 사건을 발생시키더라도 이항분포와 정규분포의 차이는 생긴다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주사위를 던져서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몇 번이나 나오는지 확인한다고 할 때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이산된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분포지만 충분히 많은 실험을 한다 해도 확률이 정확하게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1/3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아님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814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DDF50498-3846-4271-904B-EAE3109D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4" y="1066801"/>
            <a:ext cx="8929687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그러므로 정규분포로 구성하는 과정에서 이 중간을 구성하는 값들이 존재하게 되고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이런 중간의 값들을 좀 더 정확하게 확인하기 위하여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보정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이때 구간이라면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하한에서는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-0.5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상한에서는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추가하여 분포를 확인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이것을 연속성 수정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(continuity correction)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이라 한다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784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169324-ECC4-4FA4-8FFD-81AEE93F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5"/>
            <a:ext cx="9433048" cy="14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5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8D9272-6F82-46EC-B02F-8AB06D60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29" y="1412776"/>
            <a:ext cx="72485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BD3C1-D068-4BDF-BE07-4F0390ED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84784"/>
            <a:ext cx="7248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20FEC7-FB52-4ED8-8802-CB52F8DF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556792"/>
            <a:ext cx="91249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5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68252"/>
            <a:ext cx="4040188" cy="836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포아송분포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814" y="2349501"/>
            <a:ext cx="705643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포아송분포의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확률 계산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포아송분포와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정규분포와의 관계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2B7D5D-AC47-4F7F-A226-D42315BF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59" y="1628800"/>
            <a:ext cx="8311881" cy="42294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1, 2, 3, 4, 5, 6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중 하나의 결과가 발생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이에 대한 확률을 다음과 같이 나타낼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cf.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판매량 예측에 대한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확률분포를 나타내면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9" y="2492376"/>
            <a:ext cx="56737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4832351"/>
            <a:ext cx="5675312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 err="1">
                <a:sym typeface="Wingdings" panose="05000000000000000000" pitchFamily="2" charset="2"/>
              </a:rPr>
              <a:t>포아송분포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poisson</a:t>
            </a:r>
            <a:r>
              <a:rPr lang="en-US" altLang="ko-KR" dirty="0">
                <a:sym typeface="Wingdings" panose="05000000000000000000" pitchFamily="2" charset="2"/>
              </a:rPr>
              <a:t> distribution)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특정한 사건이 발생할 가능성이 매우 드문 경우의 확률분포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ex.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기마대의 기병의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낙마사고 발생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손을 씻다 세면기에 휴대전화를 빠트릴 횟수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야구 관람 중에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홈런볼이나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파울볼을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받을 횟수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버스를 탈 때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초도 기다리지 않고 정류장에 동시에 도착할 횟수 등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51205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6" y="1833563"/>
            <a:ext cx="43164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</a:t>
                </a:r>
                <a:r>
                  <a:rPr lang="ko-KR" altLang="en-US" dirty="0">
                    <a:sym typeface="Wingdings" panose="05000000000000000000" pitchFamily="2" charset="2"/>
                  </a:rPr>
                  <a:t>말을 타는 횟수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중 말에서 떨어지는 사고가 발생하라 횟수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3"/>
                <a:stretch>
                  <a:fillRect l="-917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086372" y="3140968"/>
                <a:ext cx="5377779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포아송분포의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확률함수를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도출하기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위해서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3140968"/>
                <a:ext cx="5377779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086372" y="3733916"/>
                <a:ext cx="797006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포아송분포의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평균</m:t>
                    </m:r>
                    <m:d>
                      <m:d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𝜇</m:t>
                        </m:r>
                      </m:e>
                    </m:d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과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분산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)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이 모두 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𝜆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로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같다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𝜇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)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는 가정이 필요</a:t>
                </a:r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3733916"/>
                <a:ext cx="7970068" cy="457200"/>
              </a:xfrm>
              <a:prstGeom prst="rect">
                <a:avLst/>
              </a:prstGeom>
              <a:blipFill>
                <a:blip r:embed="rId5"/>
                <a:stretch>
                  <a:fillRect l="-229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2086372" y="4090135"/>
                <a:ext cx="7970068" cy="851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𝑛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개의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구간에서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발생할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확률은</m:t>
                      </m:r>
                      <m:f>
                        <m:fPr>
                          <m:ctrlP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0" lang="ko-KR" altLang="en-US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𝜆</m:t>
                          </m:r>
                        </m:num>
                        <m:den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4090135"/>
                <a:ext cx="7970068" cy="851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2146660" y="5085184"/>
            <a:ext cx="6120358" cy="648072"/>
            <a:chOff x="323850" y="5445224"/>
            <a:chExt cx="6120358" cy="648072"/>
          </a:xfrm>
        </p:grpSpPr>
        <p:pic>
          <p:nvPicPr>
            <p:cNvPr id="51210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5589588"/>
              <a:ext cx="2519363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12" name="그림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46" y="5445224"/>
              <a:ext cx="2087562" cy="62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내용 개체 틀 1"/>
            <p:cNvSpPr txBox="1">
              <a:spLocks/>
            </p:cNvSpPr>
            <p:nvPr/>
          </p:nvSpPr>
          <p:spPr bwMode="auto">
            <a:xfrm>
              <a:off x="2812834" y="5487171"/>
              <a:ext cx="1543142" cy="60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6600"/>
                </a:buClr>
                <a:buFont typeface="Wingdings" pitchFamily="2" charset="2"/>
                <a:buChar char="n"/>
                <a:defRPr sz="2200" b="1" kern="1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rgbClr val="FF6600"/>
                </a:buClr>
                <a:buFont typeface="Wingdings" pitchFamily="2" charset="2"/>
                <a:buChar char="§"/>
                <a:defRPr sz="20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SzPct val="96000"/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rgbClr val="00918E"/>
                </a:buClr>
                <a:buFont typeface="Arial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kumimoji="0"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에 대입하면</a:t>
              </a:r>
              <a:endParaRPr kumimoji="0"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</a:t>
            </a:r>
          </a:p>
        </p:txBody>
      </p:sp>
      <p:pic>
        <p:nvPicPr>
          <p:cNvPr id="52227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3" b="7243"/>
          <a:stretch/>
        </p:blipFill>
        <p:spPr bwMode="auto">
          <a:xfrm>
            <a:off x="5732580" y="1562100"/>
            <a:ext cx="1339597" cy="2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38"/>
          <a:stretch/>
        </p:blipFill>
        <p:spPr bwMode="auto">
          <a:xfrm>
            <a:off x="2178369" y="2168072"/>
            <a:ext cx="189724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3141663"/>
            <a:ext cx="2233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86373" y="1442796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단위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시간당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평균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사건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발생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건수를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3" y="1442796"/>
                <a:ext cx="421667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4054510" y="2096659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로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표현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4510" y="2096659"/>
                <a:ext cx="421667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532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96976"/>
            <a:ext cx="8064500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03017-5930-43B0-B275-A4557491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556792"/>
            <a:ext cx="9505056" cy="197556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포아송분포의</a:t>
            </a:r>
            <a:r>
              <a:rPr lang="ko-KR" altLang="en-US" dirty="0">
                <a:solidFill>
                  <a:srgbClr val="C00000"/>
                </a:solidFill>
              </a:rPr>
              <a:t> 확률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5530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098056"/>
            <a:ext cx="6445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1" y="2780928"/>
            <a:ext cx="545306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r="85532" b="11065"/>
          <a:stretch/>
        </p:blipFill>
        <p:spPr bwMode="auto">
          <a:xfrm>
            <a:off x="2146301" y="3638321"/>
            <a:ext cx="980077" cy="21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365104"/>
            <a:ext cx="53101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8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797" b="-43436"/>
          <a:stretch/>
        </p:blipFill>
        <p:spPr bwMode="auto">
          <a:xfrm>
            <a:off x="2146301" y="5152379"/>
            <a:ext cx="1394759" cy="37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9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5615336"/>
            <a:ext cx="2286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1005840"/>
              </a:xfrm>
            </p:spPr>
            <p:txBody>
              <a:bodyPr/>
              <a:lstStyle/>
              <a:p>
                <a:pPr marL="363538" indent="-363538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1</a:t>
                </a:r>
                <a:r>
                  <a:rPr lang="ko-KR" altLang="en-US" dirty="0">
                    <a:sym typeface="Wingdings" panose="05000000000000000000" pitchFamily="2" charset="2"/>
                  </a:rPr>
                  <a:t>회 이하로 휴대전화를 놓고 갈 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i="1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b="1" i="1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주일동안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휴대전화를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놓고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횟수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=3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7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1005840"/>
              </a:xfrm>
              <a:blipFill>
                <a:blip r:embed="rId8"/>
                <a:stretch>
                  <a:fillRect l="-917" b="-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35560" y="2492896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3538" indent="-363538"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을</a:t>
                </a:r>
                <a:r>
                  <a:rPr lang="en-US" altLang="ko-KR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대입하면</a:t>
                </a:r>
                <a:endParaRPr lang="en-US" altLang="ko-KR" dirty="0"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492896"/>
                <a:ext cx="457200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3041249" y="3563724"/>
            <a:ext cx="5432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번 이하로 휴대전화를 놓고 가는 경우이므로</a:t>
            </a:r>
            <a:r>
              <a:rPr lang="en-US" altLang="ko-KR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63553" y="3933056"/>
            <a:ext cx="5432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한 번도 실수를 하지 않는 경우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83819" y="5111279"/>
            <a:ext cx="1249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의 확률과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1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8" t="-1" r="31204" b="-1"/>
          <a:stretch/>
        </p:blipFill>
        <p:spPr bwMode="auto">
          <a:xfrm>
            <a:off x="4634754" y="5152379"/>
            <a:ext cx="141600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023072" y="5111279"/>
            <a:ext cx="220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의 확률을 더하면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184496" y="6097764"/>
                <a:ext cx="5797454" cy="37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3538" indent="-363538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∴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회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이하로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휴대전화를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놓고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갈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확률은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19.91%</m:t>
                      </m:r>
                    </m:oMath>
                  </m:oMathPara>
                </a14:m>
                <a:endParaRPr lang="en-US" altLang="ko-KR" dirty="0"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96" y="6097764"/>
                <a:ext cx="5797454" cy="376385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6325" name="직사각형 16"/>
          <p:cNvSpPr>
            <a:spLocks noChangeArrowheads="1"/>
          </p:cNvSpPr>
          <p:nvPr/>
        </p:nvSpPr>
        <p:spPr bwMode="auto">
          <a:xfrm>
            <a:off x="2135189" y="3297238"/>
            <a:ext cx="5400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휴대전화를 </a:t>
            </a:r>
            <a:r>
              <a:rPr lang="en-US" altLang="ko-KR" sz="1800" dirty="0"/>
              <a:t>5</a:t>
            </a:r>
            <a:r>
              <a:rPr lang="ko-KR" altLang="en-US" sz="1800" dirty="0"/>
              <a:t>회 놓고 가는 경우의 확률함수</a:t>
            </a:r>
          </a:p>
        </p:txBody>
      </p:sp>
      <p:pic>
        <p:nvPicPr>
          <p:cNvPr id="5632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348881"/>
            <a:ext cx="518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781425"/>
            <a:ext cx="52387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21"/>
          <p:cNvSpPr txBox="1">
            <a:spLocks noChangeArrowheads="1"/>
          </p:cNvSpPr>
          <p:nvPr/>
        </p:nvSpPr>
        <p:spPr bwMode="auto">
          <a:xfrm>
            <a:off x="2109788" y="5229225"/>
            <a:ext cx="4937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000" dirty="0"/>
              <a:t>∴</a:t>
            </a:r>
          </a:p>
        </p:txBody>
      </p:sp>
      <p:sp>
        <p:nvSpPr>
          <p:cNvPr id="12" name="직사각형 2"/>
          <p:cNvSpPr>
            <a:spLocks noChangeArrowheads="1"/>
          </p:cNvSpPr>
          <p:nvPr/>
        </p:nvSpPr>
        <p:spPr bwMode="auto">
          <a:xfrm>
            <a:off x="2135189" y="1835150"/>
            <a:ext cx="540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휴대전화를 </a:t>
            </a:r>
            <a:r>
              <a:rPr lang="en-US" altLang="ko-KR" sz="1800" dirty="0"/>
              <a:t>4</a:t>
            </a:r>
            <a:r>
              <a:rPr lang="ko-KR" altLang="en-US" sz="1800" dirty="0"/>
              <a:t>회 놓고 가는 경우의 확률함수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819150"/>
              </a:xfrm>
            </p:spPr>
            <p:txBody>
              <a:bodyPr/>
              <a:lstStyle/>
              <a:p>
                <a:pPr marL="363538" indent="-363538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4~5</a:t>
                </a:r>
                <a:r>
                  <a:rPr lang="ko-KR" altLang="en-US" dirty="0">
                    <a:sym typeface="Wingdings" panose="05000000000000000000" pitchFamily="2" charset="2"/>
                  </a:rPr>
                  <a:t>회 휴대전화를 놓고 갈 확률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/>
                            <a:sym typeface="Wingdings" panose="05000000000000000000" pitchFamily="2" charset="2"/>
                          </a:rPr>
                          <m:t>𝟒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sz="1800" i="1" dirty="0">
                            <a:latin typeface="Cambria Math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𝟓</m:t>
                        </m:r>
                      </m:e>
                    </m:d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819150"/>
              </a:xfrm>
              <a:blipFill>
                <a:blip r:embed="rId5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6"/>
              <p:cNvSpPr>
                <a:spLocks noChangeArrowheads="1"/>
              </p:cNvSpPr>
              <p:nvPr/>
            </p:nvSpPr>
            <p:spPr bwMode="auto">
              <a:xfrm>
                <a:off x="2135189" y="4849813"/>
                <a:ext cx="5400675" cy="374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800" i="1" dirty="0">
                          <a:latin typeface="Cambria Math"/>
                        </a:rPr>
                        <m:t>두</m:t>
                      </m:r>
                      <m:r>
                        <a:rPr lang="ko-KR" altLang="en-US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값을</m:t>
                      </m:r>
                      <m:r>
                        <a:rPr lang="ko-KR" altLang="en-US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더하면</m:t>
                      </m:r>
                      <m:r>
                        <a:rPr lang="ko-KR" altLang="en-US" sz="1800" i="1" dirty="0">
                          <a:latin typeface="Cambria Math"/>
                        </a:rPr>
                        <m:t> 0.26885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3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189" y="4849813"/>
                <a:ext cx="5400675" cy="374526"/>
              </a:xfrm>
              <a:prstGeom prst="rect">
                <a:avLst/>
              </a:prstGeom>
              <a:blipFill>
                <a:blip r:embed="rId6"/>
                <a:stretch>
                  <a:fillRect l="-226"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6"/>
              <p:cNvSpPr>
                <a:spLocks noChangeArrowheads="1"/>
              </p:cNvSpPr>
              <p:nvPr/>
            </p:nvSpPr>
            <p:spPr bwMode="auto">
              <a:xfrm>
                <a:off x="2423518" y="5301208"/>
                <a:ext cx="5400675" cy="374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dirty="0">
                          <a:latin typeface="Cambria Math"/>
                        </a:rPr>
                        <m:t>4~5</m:t>
                      </m:r>
                      <m:r>
                        <a:rPr lang="ko-KR" altLang="en-US" sz="1800" i="1" dirty="0">
                          <a:latin typeface="Cambria Math"/>
                        </a:rPr>
                        <m:t>회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휴대전화를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놓고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갈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확률은</m:t>
                      </m:r>
                      <m:r>
                        <a:rPr lang="en-US" altLang="ko-KR" sz="1800" i="1" dirty="0">
                          <a:latin typeface="Cambria Math"/>
                        </a:rPr>
                        <m:t> 26.89%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5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3518" y="5301208"/>
                <a:ext cx="5400675" cy="374526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59C45-0373-4533-BE56-D302975D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11" y="1124744"/>
            <a:ext cx="8489578" cy="53740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2B0A9-AC30-4BDB-A9FF-4BAE077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6" y="1133680"/>
            <a:ext cx="8712968" cy="553540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1611E-1E18-4AD0-AFDD-C19E2328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375"/>
            <a:ext cx="8991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53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균등분포 </a:t>
            </a:r>
            <a:r>
              <a:rPr lang="en-US" altLang="ko-KR" dirty="0">
                <a:sym typeface="Wingdings" pitchFamily="2" charset="2"/>
              </a:rPr>
              <a:t>(uniform distribution)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이러한 예와 같이 과거의 경험이 미래를 예측하는 데 어떤 영향도 미치지 않으며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나타날 가능성이 모두 동일한 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변수의 특성에 따라 이산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(discrete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와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연속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(continuous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로 구분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363538" indent="-363538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4~5</a:t>
            </a:r>
            <a:r>
              <a:rPr lang="ko-KR" altLang="en-US" dirty="0">
                <a:sym typeface="Wingdings" panose="05000000000000000000" pitchFamily="2" charset="2"/>
              </a:rPr>
              <a:t>회 휴대전화를 놓고 갈 확률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79680-12AE-4D3C-8FEE-28661F43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72816"/>
            <a:ext cx="89916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DD153-B161-459E-A1C7-E9E4C31A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1612"/>
            <a:ext cx="89916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AE6C1B-C92D-4DB8-9141-AE1D8788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375"/>
            <a:ext cx="8991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363538" indent="-363538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>
                <a:sym typeface="Wingdings" panose="05000000000000000000" pitchFamily="2" charset="2"/>
              </a:rPr>
              <a:t>확률밀도함수를 이용하는 경우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C0A1F-E186-4ED5-9A76-E5FDB85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72816"/>
            <a:ext cx="900112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8C9AFB-892F-4DC6-987E-AC04E22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09712"/>
            <a:ext cx="89916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547DE9-AFE7-4507-BC72-79106297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14475"/>
            <a:ext cx="897255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포아송분포와 정규분포의 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EB1675-ADFD-4C1A-A074-850E0905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" y="980728"/>
            <a:ext cx="4896544" cy="2758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CE0AD9-1024-4F1D-831F-F9BCB393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76" y="1124744"/>
            <a:ext cx="5626792" cy="55746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이산균등분포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정의된 구간에서 확률분포 함수의 모든 확률이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          </a:t>
            </a:r>
          </a:p>
        </p:txBody>
      </p:sp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pic>
        <p:nvPicPr>
          <p:cNvPr id="16391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6" y="3538539"/>
            <a:ext cx="3095625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1624" y="29969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,</m:t>
                    </m:r>
                  </m:oMath>
                </a14:m>
                <a:r>
                  <a:rPr lang="en-US" altLang="ko-KR" dirty="0">
                    <a:ea typeface="맑은 고딕" panose="020B0503020000020004" pitchFamily="50" charset="-127"/>
                  </a:rPr>
                  <a:t> ∙∙∙,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으로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개 일때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𝑖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  <a:blipFill>
                <a:blip r:embed="rId3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확률함수 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X </a:t>
                </a:r>
                <a:r>
                  <a:rPr lang="ko-KR" altLang="en-US" dirty="0">
                    <a:ea typeface="맑은 고딕" panose="020B0503020000020004" pitchFamily="50" charset="-127"/>
                  </a:rPr>
                  <a:t>의 확률함수는 </a:t>
                </a:r>
                <a:r>
                  <a:rPr lang="en-US" altLang="ko-KR" i="1" dirty="0" err="1">
                    <a:latin typeface="Cambria Math"/>
                    <a:ea typeface="맑은 고딕" panose="020B0503020000020004" pitchFamily="50" charset="-127"/>
                  </a:rPr>
                  <a:t>f</a:t>
                </a:r>
                <a:r>
                  <a:rPr lang="en-US" altLang="ko-KR" i="1" baseline="-25000" dirty="0" err="1">
                    <a:latin typeface="Cambria Math"/>
                    <a:ea typeface="맑은 고딕" panose="020B0503020000020004" pitchFamily="50" charset="-127"/>
                  </a:rPr>
                  <a:t>x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맑은 고딕" panose="020B0503020000020004" pitchFamily="50" charset="-127"/>
                      </a:rPr>
                      <m:t>𝜒</m:t>
                    </m:r>
                  </m:oMath>
                </a14:m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i="1" dirty="0"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  <a:blipFill>
                <a:blip r:embed="rId4"/>
                <a:stretch>
                  <a:fillRect l="-1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7411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연속균등분포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특정 범위 내에서 모든 확률함수가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17416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3732213"/>
            <a:ext cx="30956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6" b="18848"/>
          <a:stretch/>
        </p:blipFill>
        <p:spPr bwMode="auto">
          <a:xfrm>
            <a:off x="6006438" y="2625716"/>
            <a:ext cx="1909398" cy="55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711624" y="284173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가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𝑎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와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𝑏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구간에서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균등분포를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가진다면</m:t>
                    </m:r>
                  </m:oMath>
                </a14:m>
                <a:endParaRPr lang="en-US" altLang="ko-KR" b="0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  <a:blipFill>
                <a:blip r:embed="rId4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이 되고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  <a:blipFill>
                <a:blip r:embed="rId5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5732476" y="3164735"/>
            <a:ext cx="2235733" cy="685117"/>
            <a:chOff x="8265459" y="4320107"/>
            <a:chExt cx="2235733" cy="68511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6"/>
            <a:stretch/>
          </p:blipFill>
          <p:spPr bwMode="auto">
            <a:xfrm>
              <a:off x="8265459" y="4395190"/>
              <a:ext cx="979714" cy="44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6" r="21253"/>
            <a:stretch/>
          </p:blipFill>
          <p:spPr bwMode="auto">
            <a:xfrm>
              <a:off x="9219714" y="4320107"/>
              <a:ext cx="1281478" cy="685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    로 나타낸다</a:t>
                </a:r>
                <a:r>
                  <a:rPr lang="en-US" altLang="ko-KR" dirty="0">
                    <a:ea typeface="맑은 고딕" panose="020B0503020000020004" pitchFamily="50" charset="-127"/>
                  </a:rPr>
                  <a:t>.</a:t>
                </a:r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  <a:blipFill>
                <a:blip r:embed="rId7"/>
                <a:stretch>
                  <a:fillRect l="-787" r="-4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64424-9CF0-4FCA-89D8-D73E8408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3" y="1340768"/>
            <a:ext cx="8230514" cy="28083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1039</Words>
  <Application>Microsoft Office PowerPoint</Application>
  <PresentationFormat>와이드스크린</PresentationFormat>
  <Paragraphs>201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Wingdings</vt:lpstr>
      <vt:lpstr>맑은 고딕</vt:lpstr>
      <vt:lpstr>Cambria Math</vt:lpstr>
      <vt:lpstr>Arial</vt:lpstr>
      <vt:lpstr>굴림</vt:lpstr>
      <vt:lpstr>Office 테마</vt:lpstr>
      <vt:lpstr>제5장 - 확률분포</vt:lpstr>
      <vt:lpstr>PowerPoint 프레젠테이션</vt:lpstr>
      <vt:lpstr>확률분포</vt:lpstr>
      <vt:lpstr>확률분포</vt:lpstr>
      <vt:lpstr>확률분포</vt:lpstr>
      <vt:lpstr>균등분포</vt:lpstr>
      <vt:lpstr>균등분포</vt:lpstr>
      <vt:lpstr>균등분포</vt:lpstr>
      <vt:lpstr>균등분포</vt:lpstr>
      <vt:lpstr>균등분포 (예제 풀이)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 (예제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 완성) </vt:lpstr>
      <vt:lpstr>PowerPoint 프레젠테이션</vt:lpstr>
      <vt:lpstr>이항분포</vt:lpstr>
      <vt:lpstr>베르누이분포</vt:lpstr>
      <vt:lpstr>베르누이분포</vt:lpstr>
      <vt:lpstr>이항분포</vt:lpstr>
      <vt:lpstr>이항분포</vt:lpstr>
      <vt:lpstr>이항분포</vt:lpstr>
      <vt:lpstr>이항분포 (예제 풀이)</vt:lpstr>
      <vt:lpstr>이항분포 (예제 Excel 풀이)</vt:lpstr>
      <vt:lpstr>이항분포 (예제 Excel 풀이)</vt:lpstr>
      <vt:lpstr>이항분포 (예제 Excel 풀이 완성)</vt:lpstr>
      <vt:lpstr>이항분포 (예제 Excel 풀이 완성-참고)</vt:lpstr>
      <vt:lpstr>이항분포 (예제 Excel 풀이 완성-참고)</vt:lpstr>
      <vt:lpstr>이항분포 (예제 Excel 풀이 완성-참고)</vt:lpstr>
      <vt:lpstr>정규근사를 통한 이항분포의 연속성 수정</vt:lpstr>
      <vt:lpstr>정규근사를 통한 이항분포의 연속성 수정</vt:lpstr>
      <vt:lpstr>정규근사를 통한 이항분포의 연속성 수정</vt:lpstr>
      <vt:lpstr>정규근사를 통한 이항분포의 연속성 수정 (예제 풀이)</vt:lpstr>
      <vt:lpstr>정규근사를 통한 이항분포의 연속성 수정 (예제 풀이)</vt:lpstr>
      <vt:lpstr>정규근사를 통한 이항분포의 연속성 수정 (예제 풀이)</vt:lpstr>
      <vt:lpstr>PowerPoint 프레젠테이션</vt:lpstr>
      <vt:lpstr>포아송분포</vt:lpstr>
      <vt:lpstr>포아송분포</vt:lpstr>
      <vt:lpstr>포아송분포</vt:lpstr>
      <vt:lpstr>포아송분포의 확률 계산</vt:lpstr>
      <vt:lpstr>포아송분포</vt:lpstr>
      <vt:lpstr>포아송분포의 확률 계산</vt:lpstr>
      <vt:lpstr>포아송분포의 확률 계산 (예제 풀이)</vt:lpstr>
      <vt:lpstr>포아송분포의 확률 계산 (예제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 완성)</vt:lpstr>
      <vt:lpstr>포아송분포와 정규분포의 관계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cycho</cp:lastModifiedBy>
  <cp:revision>483</cp:revision>
  <dcterms:created xsi:type="dcterms:W3CDTF">2012-07-11T10:23:22Z</dcterms:created>
  <dcterms:modified xsi:type="dcterms:W3CDTF">2022-04-11T16:49:58Z</dcterms:modified>
</cp:coreProperties>
</file>